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8" r:id="rId4"/>
  </p:sldMasterIdLst>
  <p:sldIdLst>
    <p:sldId id="256" r:id="rId5"/>
    <p:sldId id="269" r:id="rId6"/>
    <p:sldId id="317" r:id="rId7"/>
    <p:sldId id="261" r:id="rId8"/>
    <p:sldId id="350" r:id="rId9"/>
    <p:sldId id="399" r:id="rId10"/>
    <p:sldId id="287" r:id="rId11"/>
    <p:sldId id="293" r:id="rId12"/>
    <p:sldId id="351" r:id="rId13"/>
    <p:sldId id="393" r:id="rId14"/>
    <p:sldId id="263" r:id="rId15"/>
    <p:sldId id="401" r:id="rId16"/>
    <p:sldId id="402" r:id="rId17"/>
    <p:sldId id="404" r:id="rId18"/>
    <p:sldId id="398" r:id="rId19"/>
    <p:sldId id="396" r:id="rId20"/>
    <p:sldId id="405" r:id="rId21"/>
    <p:sldId id="391" r:id="rId22"/>
    <p:sldId id="394" r:id="rId23"/>
    <p:sldId id="357" r:id="rId24"/>
    <p:sldId id="390" r:id="rId25"/>
    <p:sldId id="428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27" r:id="rId63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718" autoAdjust="0"/>
  </p:normalViewPr>
  <p:slideViewPr>
    <p:cSldViewPr>
      <p:cViewPr varScale="1">
        <p:scale>
          <a:sx n="86" d="100"/>
          <a:sy n="86" d="100"/>
        </p:scale>
        <p:origin x="6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b="1" dirty="0"/>
              <a:t>SMK medlemsavgifter och intäkter</a:t>
            </a:r>
          </a:p>
        </c:rich>
      </c:tx>
      <c:layout>
        <c:manualLayout>
          <c:xMode val="edge"/>
          <c:yMode val="edge"/>
          <c:x val="0.32819581349198745"/>
          <c:y val="1.4109543384068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Intäkter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Blad1!$A$3:$A$8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Blad1!$B$3:$B$8</c:f>
              <c:numCache>
                <c:formatCode>#\ ##0\ "kr"</c:formatCode>
                <c:ptCount val="6"/>
                <c:pt idx="0">
                  <c:v>613500</c:v>
                </c:pt>
                <c:pt idx="1">
                  <c:v>407500</c:v>
                </c:pt>
                <c:pt idx="2">
                  <c:v>415200</c:v>
                </c:pt>
                <c:pt idx="3">
                  <c:v>367200</c:v>
                </c:pt>
                <c:pt idx="4">
                  <c:v>385000</c:v>
                </c:pt>
                <c:pt idx="5">
                  <c:v>385000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2D-40E2-88D1-C6DB770A43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2476480"/>
        <c:axId val="422488240"/>
      </c:barChart>
      <c:lineChart>
        <c:grouping val="standard"/>
        <c:varyColors val="0"/>
        <c:ser>
          <c:idx val="1"/>
          <c:order val="1"/>
          <c:tx>
            <c:strRef>
              <c:f>Blad1!$C$2</c:f>
              <c:strCache>
                <c:ptCount val="1"/>
                <c:pt idx="0">
                  <c:v>Antal medl.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Blad1!$A$3:$A$8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Blad1!$C$3:$C$8</c:f>
              <c:numCache>
                <c:formatCode>General</c:formatCode>
                <c:ptCount val="6"/>
                <c:pt idx="0">
                  <c:v>1227</c:v>
                </c:pt>
                <c:pt idx="1">
                  <c:v>815</c:v>
                </c:pt>
                <c:pt idx="2">
                  <c:v>692</c:v>
                </c:pt>
                <c:pt idx="3">
                  <c:v>612</c:v>
                </c:pt>
                <c:pt idx="4">
                  <c:v>550</c:v>
                </c:pt>
                <c:pt idx="5">
                  <c:v>550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2D-40E2-88D1-C6DB770A43E2}"/>
            </c:ext>
          </c:extLst>
        </c:ser>
        <c:ser>
          <c:idx val="2"/>
          <c:order val="2"/>
          <c:tx>
            <c:strRef>
              <c:f>Blad1!$D$2</c:f>
              <c:strCache>
                <c:ptCount val="1"/>
                <c:pt idx="0">
                  <c:v>Medl. Avgift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4.5612748008840819E-3"/>
                  <c:y val="2.5867496204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2D-40E2-88D1-C6DB770A43E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Blad1!$A$3:$A$8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Blad1!$D$3:$D$8</c:f>
              <c:numCache>
                <c:formatCode>#\ ##0\ "kr"</c:formatCode>
                <c:ptCount val="6"/>
                <c:pt idx="0">
                  <c:v>500</c:v>
                </c:pt>
                <c:pt idx="1">
                  <c:v>500</c:v>
                </c:pt>
                <c:pt idx="2">
                  <c:v>600</c:v>
                </c:pt>
                <c:pt idx="3">
                  <c:v>600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E2D-40E2-88D1-C6DB770A43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2480008"/>
        <c:axId val="422490984"/>
      </c:lineChart>
      <c:catAx>
        <c:axId val="4224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2488240"/>
        <c:crosses val="autoZero"/>
        <c:auto val="1"/>
        <c:lblAlgn val="ctr"/>
        <c:lblOffset val="100"/>
        <c:noMultiLvlLbl val="0"/>
      </c:catAx>
      <c:valAx>
        <c:axId val="42248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kr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2476480"/>
        <c:crosses val="autoZero"/>
        <c:crossBetween val="between"/>
      </c:valAx>
      <c:valAx>
        <c:axId val="4224909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2480008"/>
        <c:crosses val="max"/>
        <c:crossBetween val="between"/>
      </c:valAx>
      <c:catAx>
        <c:axId val="42248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2490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4788" y="5174558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329236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4222366"/>
            <a:ext cx="3859212" cy="374649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4788" y="5699603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648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0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65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04788" y="1403201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0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53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5AEBDE-C5D6-4475-BB06-D60119374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9A228A-A5D7-433C-BC09-D2B566EA9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D1F8F1-EC4C-495C-A5E4-ECC981813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CC13-35D3-4524-92F4-E6DE748CED1B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9D4B-78A5-47EF-B66C-D2FE3EB88FC4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24C7-4919-4558-BB42-60F25C98D784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3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6C19-51F1-4A1A-A085-2DB75B571AE1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8B12-C67F-4332-BAC7-207C2D39816B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AF89-908A-4A70-B17B-14E19922CEFC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7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A1FF-D8AD-41A4-A591-5885EA4AA657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8114-D45C-4631-9481-18BFDDA014FF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7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9FA3-A673-4C41-B567-B7353080F9CF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97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A2C8-3DBA-42CF-B76C-53901A927599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6D21-E926-4136-968C-447E58E768F8}" type="slidenum">
              <a:rPr lang="en-US" alt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2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E4D301-F26A-43A1-A3F4-7790DBE5D0FC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A3049-F562-4A51-9857-16702CC1621B}" type="slidenum">
              <a:rPr lang="sv-SE" smtClean="0"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679452"/>
            <a:ext cx="8229600" cy="7108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6" y="6426427"/>
            <a:ext cx="6630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200"/>
            <a:fld id="{37B593F9-7B30-274B-BFFF-492683631E49}" type="slidenum">
              <a:rPr lang="en-US" smtClean="0">
                <a:solidFill>
                  <a:srgbClr val="CCCCCC"/>
                </a:solidFill>
              </a:rPr>
              <a:pPr defTabSz="457200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1076495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29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200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457200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8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CFD4EF9-828C-49D9-8F67-8BA4F4C971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A537710-5680-4192-B43C-711CC0A3D1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1F1B80E-4DEA-4E8B-A5B6-F196F4DEA8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70CCA-79F0-4015-8333-456E79790BD1}" type="slidenum">
              <a:rPr lang="en-US" altLang="sv-SE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306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3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2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8246" y="188640"/>
            <a:ext cx="8587507" cy="1828800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latin typeface="TimesNewRomanPSMT"/>
              </a:rPr>
              <a:t>SMK Årsmöte 2019 </a:t>
            </a:r>
            <a:br>
              <a:rPr lang="sv-SE" dirty="0">
                <a:latin typeface="TimesNewRomanPSMT"/>
              </a:rPr>
            </a:br>
            <a:endParaRPr lang="sv-SE" dirty="0">
              <a:latin typeface="TimesNewRomanPSMT"/>
            </a:endParaRPr>
          </a:p>
        </p:txBody>
      </p:sp>
      <p:pic>
        <p:nvPicPr>
          <p:cNvPr id="1026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1123361" cy="7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5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71562" y="18864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Valberedningens förslag till val av ledamöter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 SMKs årsmöte 2019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 av föreningens och tillika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styrelsens ordförande på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tid av ett år				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 Grenler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(omval)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 av tre ledamöter i styrelsen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en tid av två år  				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Jovan Vujic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kassör		(omval)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Rolf Hjelte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(omval)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Margita Gunnarsson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(omval)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Val av en suppleant i styrelsen</a:t>
            </a:r>
            <a:b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en tid av två år		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Stefan Högberg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(nyval)										 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 av revisor jämte en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suppleant för en tid av ett år			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Marie Nordlander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(omval)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Kristina Rahm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(suppleant)	(omval)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ledamoten 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Wilfred Simonsen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återstår ett år av mandattiden.</a:t>
            </a:r>
            <a:b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ledamoten </a:t>
            </a: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Monika Frick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återstår ett år av mandattiden.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Valberedningen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  </a:t>
            </a:r>
            <a:endParaRPr lang="sv-S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Hans-Göran Nordlander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(sammankallande)</a:t>
            </a:r>
            <a:endParaRPr lang="sv-S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3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611560" y="680281"/>
            <a:ext cx="8229600" cy="73249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§ 14 </a:t>
            </a:r>
            <a:r>
              <a:rPr lang="sv-SE" sz="3200" dirty="0">
                <a:latin typeface="TimesNewRomanPSMT"/>
              </a:rPr>
              <a:t>Budget för 2019 1/3</a:t>
            </a:r>
            <a:br>
              <a:rPr lang="sv-SE" sz="3200" dirty="0">
                <a:latin typeface="TimesNewRomanPSMT"/>
              </a:rPr>
            </a:br>
            <a:endParaRPr lang="sv-SE" sz="2000" dirty="0">
              <a:solidFill>
                <a:srgbClr val="FF0000"/>
              </a:solidFill>
              <a:latin typeface="TimesNewRomanPSMT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25694"/>
              </p:ext>
            </p:extLst>
          </p:nvPr>
        </p:nvGraphicFramePr>
        <p:xfrm>
          <a:off x="611560" y="1556792"/>
          <a:ext cx="7488832" cy="4104460"/>
        </p:xfrm>
        <a:graphic>
          <a:graphicData uri="http://schemas.openxmlformats.org/drawingml/2006/table">
            <a:tbl>
              <a:tblPr/>
              <a:tblGrid>
                <a:gridCol w="4848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859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V11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599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INTÄKTER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Utfall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Medlemsavg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441 600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396 600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Entréavgift nya medlemmar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51 000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50 000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Försäljning vimplar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5 250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Oidentifierade inbetalningar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3 350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Övriga intäkter och sponsring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11 700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10 000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Hamnavgifter Sandön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40 200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67 000*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Landström gästande båtar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12 000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8599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SUMMA INTÄKTER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553 100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541 600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611560" y="6165304"/>
            <a:ext cx="575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</a:rPr>
              <a:t>*Hamnavgifter och övernattningar i stugan 50 nätter x 340 kr 17 000kr.</a:t>
            </a:r>
          </a:p>
        </p:txBody>
      </p:sp>
    </p:spTree>
    <p:extLst>
      <p:ext uri="{BB962C8B-B14F-4D97-AF65-F5344CB8AC3E}">
        <p14:creationId xmlns:p14="http://schemas.microsoft.com/office/powerpoint/2010/main" val="291797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03300"/>
              </p:ext>
            </p:extLst>
          </p:nvPr>
        </p:nvGraphicFramePr>
        <p:xfrm>
          <a:off x="1691680" y="188640"/>
          <a:ext cx="5976664" cy="6463145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5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KOSTNADER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Utfall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  <a:p>
                      <a:pPr lvl="1"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Inköp vimplar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El abonnemangsavgift Vattenfall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El förbrukningsavgift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15 000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Klubbholme byggnader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55 992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80 000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Bryggor/Bojar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56 226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75 000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Klubbholme verktyg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9 985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10 000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Klubbholme förbrukning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34 906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35 000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Klubbholme aktiviteter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47 317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50 000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Arrende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Arrende 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Admin</a:t>
                      </a:r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. Förbrukning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4 000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Hemsidan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Medlemsutskick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Årsstämma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16 807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Styrelsemöten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Styrelseresa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40 388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45 000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Försäkring, ansvar/inventarie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10 477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Gåvor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Övriga kostnader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Konsulttjänster Visma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 panose="020B0604020202020204" pitchFamily="34" charset="0"/>
                        </a:rPr>
                        <a:t>Banktjänster och avgifter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6208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SUMMA KOSTNADER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428 720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539 100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3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611560" y="680281"/>
            <a:ext cx="8229600" cy="73249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§ 14 </a:t>
            </a:r>
            <a:r>
              <a:rPr lang="sv-SE" sz="3200" dirty="0">
                <a:latin typeface="TimesNewRomanPSMT"/>
              </a:rPr>
              <a:t>Budget för 2019 3/3</a:t>
            </a:r>
            <a:br>
              <a:rPr lang="sv-SE" sz="3200" dirty="0">
                <a:latin typeface="TimesNewRomanPSMT"/>
              </a:rPr>
            </a:br>
            <a:endParaRPr lang="sv-SE" sz="2000" dirty="0">
              <a:solidFill>
                <a:srgbClr val="FF0000"/>
              </a:solidFill>
              <a:latin typeface="TimesNewRomanPSMT"/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11669"/>
              </p:ext>
            </p:extLst>
          </p:nvPr>
        </p:nvGraphicFramePr>
        <p:xfrm>
          <a:off x="5220072" y="1626476"/>
          <a:ext cx="2592288" cy="578388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9194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   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194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Utfall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64992"/>
              </p:ext>
            </p:extLst>
          </p:nvPr>
        </p:nvGraphicFramePr>
        <p:xfrm>
          <a:off x="395536" y="2130532"/>
          <a:ext cx="7416824" cy="3672410"/>
        </p:xfrm>
        <a:graphic>
          <a:graphicData uri="http://schemas.openxmlformats.org/drawingml/2006/table">
            <a:tbl>
              <a:tblPr/>
              <a:tblGrid>
                <a:gridCol w="4944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RESULTAT före avskrivningar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124 380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2 500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Avskrivning brygga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-38 810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-38 810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Avskrivning 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-26 667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Summa avskrivningar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-38 810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-65 477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Verkamfets överskott/underskott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85 470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-62 977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Finansiella intäkter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1 580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effectLst/>
                          <a:latin typeface="Arial" panose="020B0604020202020204" pitchFamily="34" charset="0"/>
                        </a:rPr>
                        <a:t>Överskott efter finansiella poster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effectLst/>
                          <a:latin typeface="Arial" panose="020B0604020202020204" pitchFamily="34" charset="0"/>
                        </a:rPr>
                        <a:t>87 150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-62 477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0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6930" y="548680"/>
            <a:ext cx="8229600" cy="3312368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Förslag medlemsavgift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Medlemsavgiften för 2020 föreslås bli 700kr.</a:t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5199"/>
            <a:ext cx="1296144" cy="8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23528" y="278092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Motiv:</a:t>
            </a:r>
          </a:p>
          <a:p>
            <a:r>
              <a:rPr lang="sv-SE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 behöver hålla 400' i intäkter från medlemmar per år, (nytillkomna ej inräknade)</a:t>
            </a:r>
          </a:p>
          <a:p>
            <a:r>
              <a:rPr lang="sv-SE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 tror att antal medlemmar stabiliseras vid ca 550</a:t>
            </a:r>
          </a:p>
          <a:p>
            <a:r>
              <a:rPr lang="sv-SE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För att säkerställa intäkter kring 400' med 550 medlemmar föreslår vi 700 kr. från 2020</a:t>
            </a:r>
          </a:p>
        </p:txBody>
      </p:sp>
    </p:spTree>
    <p:extLst>
      <p:ext uri="{BB962C8B-B14F-4D97-AF65-F5344CB8AC3E}">
        <p14:creationId xmlns:p14="http://schemas.microsoft.com/office/powerpoint/2010/main" val="228074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5199"/>
            <a:ext cx="1296144" cy="8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21806"/>
              </p:ext>
            </p:extLst>
          </p:nvPr>
        </p:nvGraphicFramePr>
        <p:xfrm>
          <a:off x="395536" y="764704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973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325396" cy="1296144"/>
          </a:xfrm>
        </p:spPr>
        <p:txBody>
          <a:bodyPr>
            <a:noAutofit/>
          </a:bodyPr>
          <a:lstStyle/>
          <a:p>
            <a:r>
              <a:rPr lang="sv-SE" sz="4400" dirty="0">
                <a:latin typeface="TimesNewRomanPSMT"/>
              </a:rPr>
              <a:t/>
            </a:r>
            <a:br>
              <a:rPr lang="sv-SE" sz="4400" dirty="0">
                <a:latin typeface="TimesNewRomanPSMT"/>
              </a:rPr>
            </a:br>
            <a:r>
              <a:rPr lang="sv-SE" sz="4400" dirty="0">
                <a:latin typeface="TimesNewRomanPSMT"/>
              </a:rPr>
              <a:t/>
            </a:r>
            <a:br>
              <a:rPr lang="sv-SE" sz="4400" dirty="0">
                <a:latin typeface="TimesNewRomanPSMT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15  Övriga frågor</a:t>
            </a:r>
            <a:endParaRPr lang="sv-SE" sz="3200" dirty="0">
              <a:solidFill>
                <a:srgbClr val="FF0000"/>
              </a:solidFill>
              <a:latin typeface="TimesNewRomanPSMT"/>
            </a:endParaRPr>
          </a:p>
        </p:txBody>
      </p:sp>
      <p:pic>
        <p:nvPicPr>
          <p:cNvPr id="4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5199"/>
            <a:ext cx="1296144" cy="8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2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325396" cy="1296144"/>
          </a:xfrm>
        </p:spPr>
        <p:txBody>
          <a:bodyPr>
            <a:noAutofit/>
          </a:bodyPr>
          <a:lstStyle/>
          <a:p>
            <a:r>
              <a:rPr lang="sv-SE" sz="4400" dirty="0">
                <a:latin typeface="TimesNewRomanPSMT"/>
              </a:rPr>
              <a:t/>
            </a:r>
            <a:br>
              <a:rPr lang="sv-SE" sz="4400" dirty="0">
                <a:latin typeface="TimesNewRomanPSMT"/>
              </a:rPr>
            </a:br>
            <a:r>
              <a:rPr lang="sv-SE" sz="4400" dirty="0">
                <a:latin typeface="TimesNewRomanPSMT"/>
              </a:rPr>
              <a:t/>
            </a:r>
            <a:br>
              <a:rPr lang="sv-SE" sz="4400" dirty="0">
                <a:latin typeface="TimesNewRomanPSMT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Slut SMK årsstämma 2019</a:t>
            </a:r>
            <a:endParaRPr lang="sv-SE" sz="3200" dirty="0">
              <a:solidFill>
                <a:srgbClr val="FF0000"/>
              </a:solidFill>
              <a:latin typeface="TimesNewRomanPSMT"/>
            </a:endParaRPr>
          </a:p>
        </p:txBody>
      </p:sp>
      <p:pic>
        <p:nvPicPr>
          <p:cNvPr id="4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5199"/>
            <a:ext cx="1296144" cy="8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4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43841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Efter årsmötet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Lena Sarfjäll-Englund 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från Svenska Sjö kommer att informera om båtförsäkringar.</a:t>
            </a:r>
            <a:endParaRPr lang="sv-SE" sz="2000" dirty="0"/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 Enarsson 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kommer att informera om vad som händer på marinan och vi får möjligheten att ställa frågor om verksamheten.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Styrelsen presenterar en sammanställning av resultaten från medlemsenkäten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Rolf Hjelte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öfogde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berättar om vad som händer på vår fina klubbholme Sandön. Synpunkter och idéer om hur vi kan utveckla Sandön mottages tacksamt.</a:t>
            </a:r>
          </a:p>
        </p:txBody>
      </p:sp>
    </p:spTree>
    <p:extLst>
      <p:ext uri="{BB962C8B-B14F-4D97-AF65-F5344CB8AC3E}">
        <p14:creationId xmlns:p14="http://schemas.microsoft.com/office/powerpoint/2010/main" val="199127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1412776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Lena Sarfjäll-Englund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22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0880" cy="1152128"/>
          </a:xfrm>
        </p:spPr>
        <p:txBody>
          <a:bodyPr>
            <a:noAutofit/>
          </a:bodyPr>
          <a:lstStyle/>
          <a:p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SMK Årsmöte Scandic Täby 10/4-2019</a:t>
            </a:r>
            <a:b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Hålltider</a:t>
            </a:r>
            <a:b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1556792"/>
            <a:ext cx="8046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17:30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 B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juder klubben på dryck och lättare</a:t>
            </a:r>
            <a:r>
              <a:rPr lang="sv-SE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förtäring i restaurangen</a:t>
            </a:r>
            <a:endParaRPr lang="sv-SE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18.00     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SMK Årsmöte</a:t>
            </a:r>
          </a:p>
          <a:p>
            <a:pPr>
              <a:spcAft>
                <a:spcPts val="0"/>
              </a:spcAft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19:00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Slut (cirka tid)</a:t>
            </a:r>
          </a:p>
          <a:p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2000" b="1" dirty="0"/>
              <a:t>Efter årsmötet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Lena Sarfjäll-Englund 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från Svenska Sjö kommer att informera om båtförsäkringar.</a:t>
            </a:r>
            <a:endParaRPr lang="sv-SE" sz="2000" dirty="0"/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 Enarsson 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kommer att informera om vad som händer på marinan och vi får möjligheten att ställa frågor om verksamheten.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Styrelsen presenterar en sammanställning av resultaten från medlemsenkäten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Rolf Hjelte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öfogde</a:t>
            </a: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berättar om vad som händer på vår fina klubbholme Sandön. Synpunkter och idéer om hur vi kan utveckla Sandön mottages tacksamt.</a:t>
            </a:r>
          </a:p>
          <a:p>
            <a:endParaRPr lang="sv-SE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20:30 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Slut (cirka tid)</a:t>
            </a:r>
            <a:endParaRPr lang="sv-S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8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90872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Eva Enarsson</a:t>
            </a:r>
            <a:endParaRPr lang="sv-SE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sv-S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4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9024" y="1844824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Styrelsen presenterar en sammanställning av resultaten från medlemsenkäten</a:t>
            </a:r>
            <a:endParaRPr lang="sv-S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6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87016" y="404664"/>
            <a:ext cx="8856984" cy="642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SMK enkät januari 2019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660 blev tillfrågade att svara på enkäten 366 svarade inom 1,5 vecka, ger 55,4 %.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14,1 % har inte varit på Sandön.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72 % har inte varit med på några aktiviteter på Sandön.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70 % har inte varit med på någon annan aktivitet.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frågorna ”kommentarer på faciliteter” samt ”saknar du några faciliteter” 131 st. Önskar 82st el (62%), 17st Vatten (13%), 15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Sophämtning (12%).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Enkla förbättringar efter första analysen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Toapapper på toaletterna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toaletter till. Minskar överfulla toaletter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Återinföra kräftskiva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Fräscha upp övernattningshuset, avgiftsbelägga det och göra det bokningsbart på hemsidan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toalett nära övernattningshuset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Utveckla grillfaciliteterna.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Gångbrädor mot bastun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Rabatt på båttvätten i Waxholm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Flaggbeställning på hemsidan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Tydligare skyltning för gästande båtar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Tydlig information om faciliteterna på Sandön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Bokslut och Verksamhetsberättelse med kallelsen till årsmötet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tipspromenad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Höst-träff, på Sea-Sea i </a:t>
            </a:r>
            <a:r>
              <a:rPr lang="sv-S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Viggbyholm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Skapad: den 16 december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366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Totalt antal svar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Fullständiga svar: 320</a:t>
            </a:r>
          </a:p>
        </p:txBody>
      </p:sp>
    </p:spTree>
    <p:extLst>
      <p:ext uri="{BB962C8B-B14F-4D97-AF65-F5344CB8AC3E}">
        <p14:creationId xmlns:p14="http://schemas.microsoft.com/office/powerpoint/2010/main" val="117203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Har du besökt SMKs klubbholme Sandön som ligger S om Grinda?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365    Skipped: 1</a:t>
            </a:r>
          </a:p>
        </p:txBody>
      </p:sp>
      <p:pic>
        <p:nvPicPr>
          <p:cNvPr id="4" name="Picture 3" descr="chart1958273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2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7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Har du besökt SMKs klubbholme Sandön som ligger S om Grinda?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365    Skipped: 1</a:t>
            </a:r>
          </a:p>
        </p:txBody>
      </p:sp>
      <p:pic>
        <p:nvPicPr>
          <p:cNvPr id="4" name="Picture 3" descr="table1958273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Vilka SMK arrangerade AKTIVITETER på Sandön har du varit med på?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308    Skipped: 58</a:t>
            </a:r>
          </a:p>
        </p:txBody>
      </p:sp>
      <p:pic>
        <p:nvPicPr>
          <p:cNvPr id="4" name="Picture 3" descr="chart1958278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2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Vilka SMK arrangerade AKTIVITETER på Sandön har du varit med på?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308    Skipped: 58</a:t>
            </a:r>
          </a:p>
        </p:txBody>
      </p:sp>
      <p:pic>
        <p:nvPicPr>
          <p:cNvPr id="4" name="Picture 3" descr="table1958278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12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1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För varje aktivitet som du varit med på, hur VIKTIG är den för dig.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72    Skipped: 294</a:t>
            </a:r>
          </a:p>
        </p:txBody>
      </p:sp>
      <p:pic>
        <p:nvPicPr>
          <p:cNvPr id="4" name="Picture 3" descr="chart195828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7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För varje aktivitet som du varit med på, hur VIKTIG är den för dig.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72    Skipped: 294</a:t>
            </a:r>
          </a:p>
        </p:txBody>
      </p:sp>
      <p:pic>
        <p:nvPicPr>
          <p:cNvPr id="4" name="Picture 3" descr="table195828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4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980728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DAGORDNING </a:t>
            </a:r>
            <a:endParaRPr lang="sv-SE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	Årsmötets öppnande.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2	Val av ordförande att leda förhandlingarna samt sekreterare för årsmötet.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3	Godkännande av röstlängden.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4	Frågan om mötet behörigen utlysts.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5	Fastställande av dagordning, anmälan av övriga frågor.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6	Val av två personer, att jämte ordföranden, justera mötesprotokollet.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7	Styrelsens verksamhetsberättelse och resultat- och balansräkning för det senaste 	förflutna verksamhetsåret.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8	Revisorernas berättelse över styrelsens förvaltning under det sist förflutna 	räkenskapsåret.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9	Frågan om ansvarsfrihet för styrelsen för den tid revisionen avser.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10	Val av föreningens ordförande tillika styrelsens ordförande för en tid av ett år.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11	Val av tre ledamöter för en tid av två år.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12	Val av en revisorer jämte en suppleant för en tid av ett år.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13	Val av valberedningskommitté.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14	Presentation och fastställande av budget för 2019 samt medlemsavgiften för 2020 	som föreslås bli 700.- kr.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15	Övriga frågor:</a:t>
            </a:r>
          </a:p>
        </p:txBody>
      </p:sp>
    </p:spTree>
    <p:extLst>
      <p:ext uri="{BB962C8B-B14F-4D97-AF65-F5344CB8AC3E}">
        <p14:creationId xmlns:p14="http://schemas.microsoft.com/office/powerpoint/2010/main" val="3781993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För varje aktivitet som du varit med på, hur NÖJD är du med arrangemanget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73    Skipped: 293</a:t>
            </a:r>
          </a:p>
        </p:txBody>
      </p:sp>
      <p:pic>
        <p:nvPicPr>
          <p:cNvPr id="4" name="Picture 3" descr="chart1959466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5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För varje aktivitet som du varit med på, hur NÖJD är du med arrangemanget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73    Skipped: 293</a:t>
            </a:r>
          </a:p>
        </p:txBody>
      </p:sp>
      <p:pic>
        <p:nvPicPr>
          <p:cNvPr id="4" name="Picture 3" descr="table195828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Vilka FACILITETER på ön känner du till?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270    Skipped: 96</a:t>
            </a:r>
          </a:p>
        </p:txBody>
      </p:sp>
      <p:pic>
        <p:nvPicPr>
          <p:cNvPr id="4" name="Picture 3" descr="chart1958278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1283312"/>
            <a:ext cx="5388428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5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Vilka FACILITETER på ön känner du till?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270    Skipped: 96</a:t>
            </a:r>
          </a:p>
        </p:txBody>
      </p:sp>
      <p:pic>
        <p:nvPicPr>
          <p:cNvPr id="4" name="Picture 3" descr="table1958278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35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För varje facilitet på Sandön som du känner till, hur VIKTIG är den för dig?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270    Skipped: 96</a:t>
            </a:r>
          </a:p>
        </p:txBody>
      </p:sp>
      <p:pic>
        <p:nvPicPr>
          <p:cNvPr id="4" name="Picture 3" descr="chart1959501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60030"/>
            <a:ext cx="5388428" cy="5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För varje facilitet på Sandön som du känner till, hur VIKTIG är den för dig?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270    Skipped: 96</a:t>
            </a:r>
          </a:p>
        </p:txBody>
      </p:sp>
      <p:pic>
        <p:nvPicPr>
          <p:cNvPr id="4" name="Picture 3" descr="table195828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För varje facilitet på Sandön som du känner till, hur NÖJD är du med den?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265    Skipped: 101</a:t>
            </a:r>
          </a:p>
        </p:txBody>
      </p:sp>
      <p:pic>
        <p:nvPicPr>
          <p:cNvPr id="4" name="Picture 3" descr="chart1959504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2"/>
            <a:ext cx="5388428" cy="5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95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För varje facilitet på Sandön som du känner till, hur NÖJD är du med den?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265    Skipped: 101</a:t>
            </a:r>
          </a:p>
        </p:txBody>
      </p:sp>
      <p:pic>
        <p:nvPicPr>
          <p:cNvPr id="4" name="Picture 3" descr="table195828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Har du varit med på någon annan SMK arrangerad klubbaktivitet?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322    Skipped: 44</a:t>
            </a:r>
          </a:p>
        </p:txBody>
      </p:sp>
      <p:pic>
        <p:nvPicPr>
          <p:cNvPr id="4" name="Picture 3" descr="chart1959523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Har du varit med på någon annan SMK arrangerad klubbaktivitet?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322    Skipped: 44</a:t>
            </a:r>
          </a:p>
        </p:txBody>
      </p:sp>
      <p:pic>
        <p:nvPicPr>
          <p:cNvPr id="4" name="Picture 3" descr="table1959523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12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65398" y="437763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7   Styrelsens verksamhetsberättelse och resultat- och balansräkning för det senaste förflutna verksamhetsåret </a:t>
            </a:r>
          </a:p>
        </p:txBody>
      </p:sp>
      <p:sp>
        <p:nvSpPr>
          <p:cNvPr id="4" name="Rektangel 3"/>
          <p:cNvSpPr/>
          <p:nvPr/>
        </p:nvSpPr>
        <p:spPr>
          <a:xfrm>
            <a:off x="251520" y="1506845"/>
            <a:ext cx="879033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Styrelsen, som valdes vid ordinarie årsmöte, den 22 mars 2018 med 54 personer närvarande,</a:t>
            </a:r>
          </a:p>
          <a:p>
            <a:pPr>
              <a:spcAft>
                <a:spcPts val="0"/>
              </a:spcAft>
            </a:pPr>
            <a:r>
              <a:rPr lang="sv-S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har bestått av följande: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Jan Grenler		ordförande</a:t>
            </a:r>
          </a:p>
          <a:p>
            <a:pPr indent="8890"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Jovan Vujic		kassör  </a:t>
            </a:r>
          </a:p>
          <a:p>
            <a:pPr indent="8890"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Wilfred Simonsen		ledamot och sekreterare</a:t>
            </a:r>
          </a:p>
          <a:p>
            <a:pPr indent="8890"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Rolf Hjelte		ledamot och </a:t>
            </a:r>
            <a:r>
              <a:rPr lang="sv-S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öfogde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890"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Margita Gunnarsson		ledamot och klubbmästare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Monica Frick		ledamot och webbansvarig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Andreas Nordin		styrelsesuppleant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Marie Nordlander		Revisor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Kristina Rahm		Revisorssuppleant</a:t>
            </a:r>
          </a:p>
          <a:p>
            <a:pPr indent="8890"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8890"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Valberedning, som valdes samtidigt har bestått av följande: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Hans Nordlander		Valberedning</a:t>
            </a:r>
          </a:p>
          <a:p>
            <a:pPr indent="8890">
              <a:spcAft>
                <a:spcPts val="0"/>
              </a:spcAft>
            </a:pP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Fredrik Gunnarsson		Valberedning, sammankallande 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90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För varje aktivitet som du varit med på, hur VIKTIG är den för dig.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    Skipped: 274</a:t>
            </a:r>
          </a:p>
        </p:txBody>
      </p:sp>
      <p:pic>
        <p:nvPicPr>
          <p:cNvPr id="4" name="Picture 3" descr="chart1959529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0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För varje aktivitet som du varit med på, hur VIKTIG är den för dig.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    Skipped: 274</a:t>
            </a:r>
          </a:p>
        </p:txBody>
      </p:sp>
      <p:pic>
        <p:nvPicPr>
          <p:cNvPr id="4" name="Picture 3" descr="table195828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9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För varje aktivitet som du varit med på, hur NÖJD är du med arrangemanget?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    Skipped: 274</a:t>
            </a:r>
          </a:p>
        </p:txBody>
      </p:sp>
      <p:pic>
        <p:nvPicPr>
          <p:cNvPr id="4" name="Picture 3" descr="chart1959531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1"/>
            <a:ext cx="53884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8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För varje aktivitet som du varit med på, hur NÖJD är du med arrangemanget?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    Skipped: 274</a:t>
            </a:r>
          </a:p>
        </p:txBody>
      </p:sp>
      <p:pic>
        <p:nvPicPr>
          <p:cNvPr id="4" name="Picture 3" descr="table195828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355742"/>
            <a:ext cx="5388428" cy="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27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F837B17-69E1-4EB0-9C85-2F5D48336CAC}"/>
              </a:ext>
            </a:extLst>
          </p:cNvPr>
          <p:cNvSpPr txBox="1">
            <a:spLocks noChangeArrowheads="1"/>
          </p:cNvSpPr>
          <p:nvPr/>
        </p:nvSpPr>
        <p:spPr>
          <a:xfrm>
            <a:off x="812959" y="4696302"/>
            <a:ext cx="7692390" cy="1340168"/>
          </a:xfrm>
          <a:prstGeom prst="rect">
            <a:avLst/>
          </a:prstGeom>
        </p:spPr>
        <p:txBody>
          <a:bodyPr lIns="0" t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altLang="en-US" sz="4410" kern="0">
                <a:solidFill>
                  <a:srgbClr val="FFFFFF"/>
                </a:solidFill>
                <a:latin typeface="Arial" panose="020B0604020202020204" pitchFamily="34" charset="0"/>
              </a:rPr>
              <a:t>Sandöarna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6B0D9B0-CD3A-4909-A9B5-068DE5E351F2}"/>
              </a:ext>
            </a:extLst>
          </p:cNvPr>
          <p:cNvSpPr txBox="1">
            <a:spLocks noChangeArrowheads="1"/>
          </p:cNvSpPr>
          <p:nvPr/>
        </p:nvSpPr>
        <p:spPr>
          <a:xfrm>
            <a:off x="1411605" y="4984909"/>
            <a:ext cx="6320790" cy="6086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3240" kern="0" dirty="0">
                <a:solidFill>
                  <a:srgbClr val="FFFFFF"/>
                </a:solidFill>
                <a:latin typeface="Arial" panose="020B0604020202020204" pitchFamily="34" charset="0"/>
              </a:rPr>
              <a:t>SMK </a:t>
            </a:r>
            <a:r>
              <a:rPr lang="en-US" altLang="en-US" sz="3240" kern="0" dirty="0" err="1">
                <a:solidFill>
                  <a:srgbClr val="FFFFFF"/>
                </a:solidFill>
                <a:latin typeface="Arial" panose="020B0604020202020204" pitchFamily="34" charset="0"/>
              </a:rPr>
              <a:t>Klubbholme</a:t>
            </a:r>
            <a:endParaRPr lang="en-US" altLang="en-US" sz="324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33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" y="447199"/>
            <a:ext cx="7033737" cy="60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ktangel 2"/>
          <p:cNvSpPr>
            <a:spLocks noChangeArrowheads="1"/>
          </p:cNvSpPr>
          <p:nvPr/>
        </p:nvSpPr>
        <p:spPr bwMode="auto">
          <a:xfrm>
            <a:off x="682943" y="372905"/>
            <a:ext cx="5573554" cy="5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3240">
                <a:solidFill>
                  <a:srgbClr val="FFFFFF"/>
                </a:solidFill>
                <a:latin typeface="Arial" panose="020B0604020202020204" pitchFamily="34" charset="0"/>
              </a:rPr>
              <a:t>Sandön enligt sjökortet</a:t>
            </a:r>
          </a:p>
        </p:txBody>
      </p:sp>
      <p:pic>
        <p:nvPicPr>
          <p:cNvPr id="8195" name="Bildobjekt 2" descr="En bild som visar text, karta&#10;&#10;Beskrivning genererad med mycket hög exakt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" y="1031558"/>
            <a:ext cx="687514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8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878682" y="188595"/>
            <a:ext cx="3344703" cy="64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10">
                <a:solidFill>
                  <a:srgbClr val="FFFFFF"/>
                </a:solidFill>
                <a:latin typeface="Arial" panose="020B0604020202020204" pitchFamily="34" charset="0"/>
              </a:rPr>
              <a:t>Hamnspecial</a:t>
            </a:r>
          </a:p>
        </p:txBody>
      </p:sp>
      <p:pic>
        <p:nvPicPr>
          <p:cNvPr id="9219" name="Bildobjek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79" y="1614488"/>
            <a:ext cx="5889308" cy="46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37185"/>
            <a:ext cx="8149590" cy="952977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410">
                <a:solidFill>
                  <a:srgbClr val="FFFFFF"/>
                </a:solidFill>
                <a:latin typeface="Arial" panose="020B0604020202020204" pitchFamily="34" charset="0"/>
              </a:rPr>
              <a:t>Fiskevatten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" y="1290162"/>
            <a:ext cx="5620703" cy="50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37185"/>
            <a:ext cx="8149590" cy="12944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410">
                <a:solidFill>
                  <a:srgbClr val="FFFFFF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97205" y="1950245"/>
            <a:ext cx="8149590" cy="402478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3240">
                <a:solidFill>
                  <a:srgbClr val="FFFFFF"/>
                </a:solidFill>
                <a:latin typeface="Arial" panose="020B0604020202020204" pitchFamily="34" charset="0"/>
              </a:rPr>
              <a:t>Vad har gjorts</a:t>
            </a:r>
            <a:endParaRPr lang="en-US" altLang="en-US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3240">
                <a:solidFill>
                  <a:srgbClr val="FFFFFF"/>
                </a:solidFill>
                <a:latin typeface="Arial" panose="020B0604020202020204" pitchFamily="34" charset="0"/>
              </a:rPr>
              <a:t>Framtida förbättringar</a:t>
            </a:r>
          </a:p>
        </p:txBody>
      </p:sp>
    </p:spTree>
    <p:extLst>
      <p:ext uri="{BB962C8B-B14F-4D97-AF65-F5344CB8AC3E}">
        <p14:creationId xmlns:p14="http://schemas.microsoft.com/office/powerpoint/2010/main" val="3053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0"/>
            <a:ext cx="6696744" cy="648072"/>
          </a:xfrm>
        </p:spPr>
        <p:txBody>
          <a:bodyPr anchor="t">
            <a:noAutofit/>
          </a:bodyPr>
          <a:lstStyle/>
          <a:p>
            <a:r>
              <a:rPr lang="sv-SE" sz="2400" dirty="0"/>
              <a:t>§ 7 Resultat och balansräkning för 2018</a:t>
            </a:r>
            <a:endParaRPr lang="sv-SE" sz="2400" dirty="0">
              <a:latin typeface="TimesNewRomanPSMT"/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70490"/>
              </p:ext>
            </p:extLst>
          </p:nvPr>
        </p:nvGraphicFramePr>
        <p:xfrm>
          <a:off x="251517" y="404664"/>
          <a:ext cx="8784978" cy="6308289"/>
        </p:xfrm>
        <a:graphic>
          <a:graphicData uri="http://schemas.openxmlformats.org/drawingml/2006/table">
            <a:tbl>
              <a:tblPr/>
              <a:tblGrid>
                <a:gridCol w="103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2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9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2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9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2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9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68849">
                <a:tc>
                  <a:txBody>
                    <a:bodyPr/>
                    <a:lstStyle/>
                    <a:p>
                      <a:pPr algn="l" fontAlgn="b"/>
                      <a:endParaRPr lang="sv-SE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2018-01-01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2017-01-01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639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Not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2018-12-31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2017-12-31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63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Intäkter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6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Medlemsavgifter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441 600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422 500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6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Entréavgift nya medlemmar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51 000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36 000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6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Försäljning vimplar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5 250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3 150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6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>
                          <a:effectLst/>
                          <a:latin typeface="Arial" panose="020B0604020202020204" pitchFamily="34" charset="0"/>
                        </a:rPr>
                        <a:t>Hamnavgift Sandöarna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40 200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29 000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6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>
                          <a:effectLst/>
                          <a:latin typeface="Arial" panose="020B0604020202020204" pitchFamily="34" charset="0"/>
                        </a:rPr>
                        <a:t>Övriga intäkter och </a:t>
                      </a:r>
                      <a:r>
                        <a:rPr lang="sv-SE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sponsoring</a:t>
                      </a:r>
                      <a:endParaRPr lang="sv-S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11 700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6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Oidentifierade inbetalningar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3 350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3 900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6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Summa intäkter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553 100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498 050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639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6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Kostnader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6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Verksamhetskostnader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-304 085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-307 824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6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Övriga externa kostnader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-124 635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-162 741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904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Avskrivningar anläggningstillgångar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-38 810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6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Summa kostnader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-467 530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-470 565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639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6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Verksamhetens överskott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85 570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27 485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639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26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Finansiella intäkter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1 580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3 706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2639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2639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26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>
                          <a:effectLst/>
                          <a:latin typeface="Arial" panose="020B0604020202020204" pitchFamily="34" charset="0"/>
                        </a:rPr>
                        <a:t>Överskott efter finansiella poster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87 150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 dirty="0">
                          <a:effectLst/>
                          <a:latin typeface="Arial" panose="020B0604020202020204" pitchFamily="34" charset="0"/>
                        </a:rPr>
                        <a:t>31 191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251517" y="404664"/>
            <a:ext cx="1844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rial" panose="020B0604020202020204" pitchFamily="34" charset="0"/>
              </a:rPr>
              <a:t>Resultaträkning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106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37185"/>
            <a:ext cx="8149590" cy="12944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3600">
                <a:solidFill>
                  <a:srgbClr val="FFFFFF"/>
                </a:solidFill>
                <a:latin typeface="Arial" panose="020B0604020202020204" pitchFamily="34" charset="0"/>
              </a:rPr>
              <a:t>Vad som gjorts de senaste åren 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2908" y="1603058"/>
            <a:ext cx="8493919" cy="402336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Ny strandbrygga 2018.</a:t>
            </a:r>
          </a:p>
          <a:p>
            <a:pPr lvl="2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620">
                <a:solidFill>
                  <a:srgbClr val="FFFFFF"/>
                </a:solidFill>
                <a:latin typeface="Arial" panose="020B0604020202020204" pitchFamily="34" charset="0"/>
              </a:rPr>
              <a:t>Hamnen omfattar ca 160 bryggmeter där upp till 50 båtar kan förtöja.</a:t>
            </a:r>
            <a:endParaRPr lang="en-US" altLang="en-US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Alla bojar kontrollerade 2018. 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Nytt klubbhus 2018.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Flytande bastu samt bokningsbar bastu.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4 st optimistjollar och en aluminiumroddbåt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Anskaffat ny jolleramp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8 toaletter varav en för barn, många med urinseparering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Gummidämpare på alla förtöjningar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Belysning på toaletter.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Utegym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altLang="en-US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198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198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37185"/>
            <a:ext cx="8149590" cy="12944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3240">
                <a:solidFill>
                  <a:srgbClr val="FFFFFF"/>
                </a:solidFill>
                <a:latin typeface="Arial" panose="020B0604020202020204" pitchFamily="34" charset="0"/>
              </a:rPr>
              <a:t>Några vyer från starten 2003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" y="2437448"/>
            <a:ext cx="3534728" cy="26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418874"/>
            <a:ext cx="3781902" cy="27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8" y="837248"/>
            <a:ext cx="2690337" cy="15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Y:\2013\2013_05\DSC04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628900"/>
            <a:ext cx="2694623" cy="15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Y:\2013\2013_05\DSC04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594860"/>
            <a:ext cx="269605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8051" y="-17625060"/>
            <a:ext cx="1420178" cy="252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0" y="3423285"/>
            <a:ext cx="3144678" cy="235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Bildobjekt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0" y="837248"/>
            <a:ext cx="3144678" cy="235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Bildobjekt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55" y="3041809"/>
            <a:ext cx="205597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22923" y="160020"/>
            <a:ext cx="8149590" cy="95869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410">
                <a:solidFill>
                  <a:srgbClr val="FFFFFF"/>
                </a:solidFill>
                <a:latin typeface="Arial" panose="020B0604020202020204" pitchFamily="34" charset="0"/>
              </a:rPr>
              <a:t>Faciliteter på ön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74" y="3200400"/>
            <a:ext cx="1963103" cy="31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1442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085850"/>
            <a:ext cx="2143125" cy="162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8" y="1275874"/>
            <a:ext cx="2221707" cy="16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3" y="2951798"/>
            <a:ext cx="2144554" cy="16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23" y="2780348"/>
            <a:ext cx="2258854" cy="182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37185"/>
            <a:ext cx="8149590" cy="12944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410">
                <a:solidFill>
                  <a:srgbClr val="FFFFFF"/>
                </a:solidFill>
                <a:latin typeface="Arial" panose="020B0604020202020204" pitchFamily="34" charset="0"/>
              </a:rPr>
              <a:t>Planer 2019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97205" y="1950245"/>
            <a:ext cx="8492490" cy="402478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El till ön;</a:t>
            </a:r>
          </a:p>
          <a:p>
            <a:pPr lvl="2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620">
                <a:solidFill>
                  <a:srgbClr val="FFFFFF"/>
                </a:solidFill>
                <a:latin typeface="Arial" panose="020B0604020202020204" pitchFamily="34" charset="0"/>
              </a:rPr>
              <a:t>möjlighet till belysning, kylskåp, handfat vid toaletterna etc</a:t>
            </a:r>
          </a:p>
          <a:p>
            <a:pPr lvl="2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620">
                <a:solidFill>
                  <a:srgbClr val="FFFFFF"/>
                </a:solidFill>
                <a:latin typeface="Arial" panose="020B0604020202020204" pitchFamily="34" charset="0"/>
              </a:rPr>
              <a:t>landström till bryggorna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Fortsätta prova hamnvärdssystem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Ny landgång till S-bryggan, “Suckarnas Bro”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Spänger till Bastu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Utveckla grillmöjligheterna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Fortsätta utveckla klubbhuset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Ytterligare tre toaletter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Toalettpapper I toaletterna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Ev reparationer efter vintern.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Utveckla Stallet med ny dörr, uppfräschning och toalett.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Ved, ved, ved.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198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77">
            <a:extLst>
              <a:ext uri="{FF2B5EF4-FFF2-40B4-BE49-F238E27FC236}">
                <a16:creationId xmlns:a16="http://schemas.microsoft.com/office/drawing/2014/main" xmlns="" id="{B7C30C16-807D-4666-AF5D-C77C41A665EF}"/>
              </a:ext>
            </a:extLst>
          </p:cNvPr>
          <p:cNvSpPr/>
          <p:nvPr/>
        </p:nvSpPr>
        <p:spPr>
          <a:xfrm rot="2095058">
            <a:off x="4766310" y="722948"/>
            <a:ext cx="328613" cy="495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160">
              <a:solidFill>
                <a:srgbClr val="FFFFFF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980748" y="1171575"/>
            <a:ext cx="2100263" cy="5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80">
                <a:solidFill>
                  <a:srgbClr val="FFFFFF"/>
                </a:solidFill>
                <a:latin typeface="Arial" panose="020B0604020202020204" pitchFamily="34" charset="0"/>
              </a:rPr>
              <a:t>Bryggor på Sandöarna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343150"/>
            <a:ext cx="1914525" cy="252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30" y="1031558"/>
            <a:ext cx="828675" cy="9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23" y="5580698"/>
            <a:ext cx="164307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52877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1371600" y="5850732"/>
            <a:ext cx="18859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580073" y="4551997"/>
            <a:ext cx="18859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1515905" y="2896077"/>
            <a:ext cx="315753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2,5</a:t>
            </a: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220028" y="5490687"/>
            <a:ext cx="187167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740343" y="2680335"/>
            <a:ext cx="18859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2235994" y="3328987"/>
            <a:ext cx="31432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2,5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1948815" y="2175987"/>
            <a:ext cx="31432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1,8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020253" y="5706427"/>
            <a:ext cx="31432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3,5</a:t>
            </a:r>
          </a:p>
        </p:txBody>
      </p:sp>
      <p:pic>
        <p:nvPicPr>
          <p:cNvPr id="17424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705124"/>
            <a:ext cx="162878" cy="1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5314950" y="927259"/>
            <a:ext cx="762953" cy="3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Öfogdens</a:t>
            </a:r>
            <a:b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hus</a:t>
            </a:r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3603308" y="1314450"/>
            <a:ext cx="96583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Anslagstavla</a:t>
            </a: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3387567" y="462915"/>
            <a:ext cx="501491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Pump</a:t>
            </a:r>
          </a:p>
        </p:txBody>
      </p:sp>
      <p:pic>
        <p:nvPicPr>
          <p:cNvPr id="17428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98" y="332899"/>
            <a:ext cx="164307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99" y="3343275"/>
            <a:ext cx="16287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143375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73" y="5000625"/>
            <a:ext cx="172879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Text Box 30"/>
          <p:cNvSpPr txBox="1">
            <a:spLocks noChangeArrowheads="1"/>
          </p:cNvSpPr>
          <p:nvPr/>
        </p:nvSpPr>
        <p:spPr bwMode="auto">
          <a:xfrm>
            <a:off x="4612005" y="3474720"/>
            <a:ext cx="315754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3,5</a:t>
            </a:r>
          </a:p>
        </p:txBody>
      </p:sp>
      <p:pic>
        <p:nvPicPr>
          <p:cNvPr id="17433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23" y="2104549"/>
            <a:ext cx="487204" cy="56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73" y="1665923"/>
            <a:ext cx="487204" cy="56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24" y="3561875"/>
            <a:ext cx="668655" cy="3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Text Box 36"/>
          <p:cNvSpPr txBox="1">
            <a:spLocks noChangeArrowheads="1"/>
          </p:cNvSpPr>
          <p:nvPr/>
        </p:nvSpPr>
        <p:spPr bwMode="auto">
          <a:xfrm>
            <a:off x="8181023" y="3348991"/>
            <a:ext cx="688658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Bastu</a:t>
            </a:r>
          </a:p>
        </p:txBody>
      </p:sp>
      <p:sp>
        <p:nvSpPr>
          <p:cNvPr id="17437" name="Text Box 41"/>
          <p:cNvSpPr txBox="1">
            <a:spLocks noChangeArrowheads="1"/>
          </p:cNvSpPr>
          <p:nvPr/>
        </p:nvSpPr>
        <p:spPr bwMode="auto">
          <a:xfrm>
            <a:off x="7132320" y="5922169"/>
            <a:ext cx="272892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17438" name="Picture 4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99" y="1237298"/>
            <a:ext cx="934403" cy="2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 Box 45"/>
          <p:cNvSpPr txBox="1">
            <a:spLocks noChangeArrowheads="1"/>
          </p:cNvSpPr>
          <p:nvPr/>
        </p:nvSpPr>
        <p:spPr bwMode="auto">
          <a:xfrm>
            <a:off x="4732020" y="1293019"/>
            <a:ext cx="828675" cy="14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90">
                <a:solidFill>
                  <a:srgbClr val="FFFFFF"/>
                </a:solidFill>
                <a:latin typeface="Arial" panose="020B0604020202020204" pitchFamily="34" charset="0"/>
              </a:rPr>
              <a:t>Däck 10*10 m</a:t>
            </a:r>
          </a:p>
        </p:txBody>
      </p:sp>
      <p:pic>
        <p:nvPicPr>
          <p:cNvPr id="17440" name="Picture 5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05" y="521494"/>
            <a:ext cx="524352" cy="41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Text Box 58"/>
          <p:cNvSpPr txBox="1">
            <a:spLocks noChangeArrowheads="1"/>
          </p:cNvSpPr>
          <p:nvPr/>
        </p:nvSpPr>
        <p:spPr bwMode="auto">
          <a:xfrm>
            <a:off x="5314950" y="478632"/>
            <a:ext cx="768668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Container</a:t>
            </a:r>
          </a:p>
        </p:txBody>
      </p:sp>
      <p:sp>
        <p:nvSpPr>
          <p:cNvPr id="17442" name="Text Box 59"/>
          <p:cNvSpPr txBox="1">
            <a:spLocks noChangeArrowheads="1"/>
          </p:cNvSpPr>
          <p:nvPr/>
        </p:nvSpPr>
        <p:spPr bwMode="auto">
          <a:xfrm>
            <a:off x="2210277" y="234315"/>
            <a:ext cx="53149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Stallet</a:t>
            </a:r>
          </a:p>
        </p:txBody>
      </p:sp>
      <p:pic>
        <p:nvPicPr>
          <p:cNvPr id="17443" name="Picture 6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14300"/>
            <a:ext cx="305753" cy="29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6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58" y="2070259"/>
            <a:ext cx="381477" cy="44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6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99" y="1841660"/>
            <a:ext cx="677228" cy="80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6" name="Picture 6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59" y="1331595"/>
            <a:ext cx="228600" cy="27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7" name="Text Box 64"/>
          <p:cNvSpPr txBox="1">
            <a:spLocks noChangeArrowheads="1"/>
          </p:cNvSpPr>
          <p:nvPr/>
        </p:nvSpPr>
        <p:spPr bwMode="auto">
          <a:xfrm>
            <a:off x="4107657" y="90012"/>
            <a:ext cx="310038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TC</a:t>
            </a:r>
          </a:p>
        </p:txBody>
      </p:sp>
      <p:pic>
        <p:nvPicPr>
          <p:cNvPr id="17448" name="Picture 6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0"/>
            <a:ext cx="228600" cy="26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Picture 6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42" y="912972"/>
            <a:ext cx="572928" cy="5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0" name="Text Box 67"/>
          <p:cNvSpPr txBox="1">
            <a:spLocks noChangeArrowheads="1"/>
          </p:cNvSpPr>
          <p:nvPr/>
        </p:nvSpPr>
        <p:spPr bwMode="auto">
          <a:xfrm>
            <a:off x="3566160" y="881539"/>
            <a:ext cx="700088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Grillplats</a:t>
            </a:r>
          </a:p>
        </p:txBody>
      </p:sp>
      <p:pic>
        <p:nvPicPr>
          <p:cNvPr id="174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4" y="5717858"/>
            <a:ext cx="1914525" cy="252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xmlns="" id="{DAB95981-4321-4147-BF8D-29208E41B22C}"/>
              </a:ext>
            </a:extLst>
          </p:cNvPr>
          <p:cNvSpPr/>
          <p:nvPr/>
        </p:nvSpPr>
        <p:spPr>
          <a:xfrm>
            <a:off x="3050382" y="550069"/>
            <a:ext cx="157163" cy="162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160">
              <a:solidFill>
                <a:srgbClr val="FFFFFF"/>
              </a:solidFill>
            </a:endParaRPr>
          </a:p>
        </p:txBody>
      </p:sp>
      <p:sp>
        <p:nvSpPr>
          <p:cNvPr id="17453" name="Text Box 67"/>
          <p:cNvSpPr txBox="1">
            <a:spLocks noChangeArrowheads="1"/>
          </p:cNvSpPr>
          <p:nvPr/>
        </p:nvSpPr>
        <p:spPr bwMode="auto">
          <a:xfrm>
            <a:off x="1293019" y="761524"/>
            <a:ext cx="951548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70">
                <a:solidFill>
                  <a:srgbClr val="FFFFFF"/>
                </a:solidFill>
                <a:latin typeface="Arial" panose="020B0604020202020204" pitchFamily="34" charset="0"/>
              </a:rPr>
              <a:t>Korvgrillplats</a:t>
            </a:r>
          </a:p>
        </p:txBody>
      </p:sp>
      <p:cxnSp>
        <p:nvCxnSpPr>
          <p:cNvPr id="6" name="Rak pil 5">
            <a:extLst>
              <a:ext uri="{FF2B5EF4-FFF2-40B4-BE49-F238E27FC236}">
                <a16:creationId xmlns:a16="http://schemas.microsoft.com/office/drawing/2014/main" xmlns="" id="{406C6B19-FD1D-4130-98F6-255279BE5ACA}"/>
              </a:ext>
            </a:extLst>
          </p:cNvPr>
          <p:cNvCxnSpPr>
            <a:cxnSpLocks/>
            <a:stCxn id="17453" idx="3"/>
          </p:cNvCxnSpPr>
          <p:nvPr/>
        </p:nvCxnSpPr>
        <p:spPr>
          <a:xfrm flipV="1">
            <a:off x="2244567" y="707233"/>
            <a:ext cx="738663" cy="139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55" name="Picture 5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87" y="-17145"/>
            <a:ext cx="454343" cy="5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6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47" y="4119087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7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62" y="4374833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8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27" y="4714875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39" y="5016342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0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08" y="5323523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1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2" y="5543550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79" y="5769293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3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52" y="6035040"/>
            <a:ext cx="171450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1994290-9DFF-4D75-8902-07416FACA9E2}"/>
              </a:ext>
            </a:extLst>
          </p:cNvPr>
          <p:cNvSpPr/>
          <p:nvPr/>
        </p:nvSpPr>
        <p:spPr>
          <a:xfrm rot="1883855">
            <a:off x="3088958" y="1483043"/>
            <a:ext cx="1215867" cy="9186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160" dirty="0">
              <a:solidFill>
                <a:srgbClr val="FFFFFF"/>
              </a:solidFill>
              <a:highlight>
                <a:srgbClr val="FF00FF"/>
              </a:highlight>
            </a:endParaRP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xmlns="" id="{223AB0C0-A28C-483D-9848-8D6DE0817229}"/>
              </a:ext>
            </a:extLst>
          </p:cNvPr>
          <p:cNvSpPr/>
          <p:nvPr/>
        </p:nvSpPr>
        <p:spPr>
          <a:xfrm>
            <a:off x="0" y="707232"/>
            <a:ext cx="2796064" cy="1094423"/>
          </a:xfrm>
          <a:custGeom>
            <a:avLst/>
            <a:gdLst>
              <a:gd name="connsiteX0" fmla="*/ 3174378 w 3365013"/>
              <a:gd name="connsiteY0" fmla="*/ 1226933 h 1226933"/>
              <a:gd name="connsiteX1" fmla="*/ 3055109 w 3365013"/>
              <a:gd name="connsiteY1" fmla="*/ 776359 h 1226933"/>
              <a:gd name="connsiteX2" fmla="*/ 272152 w 3365013"/>
              <a:gd name="connsiteY2" fmla="*/ 60742 h 1226933"/>
              <a:gd name="connsiteX3" fmla="*/ 258900 w 3365013"/>
              <a:gd name="connsiteY3" fmla="*/ 87246 h 122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013" h="1226933">
                <a:moveTo>
                  <a:pt x="3174378" y="1226933"/>
                </a:moveTo>
                <a:cubicBezTo>
                  <a:pt x="3356595" y="1098828"/>
                  <a:pt x="3538813" y="970724"/>
                  <a:pt x="3055109" y="776359"/>
                </a:cubicBezTo>
                <a:cubicBezTo>
                  <a:pt x="2571405" y="581994"/>
                  <a:pt x="738187" y="175594"/>
                  <a:pt x="272152" y="60742"/>
                </a:cubicBezTo>
                <a:cubicBezTo>
                  <a:pt x="-193883" y="-54110"/>
                  <a:pt x="32508" y="16568"/>
                  <a:pt x="258900" y="8724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160">
              <a:solidFill>
                <a:srgbClr val="FFFFFF"/>
              </a:solidFill>
            </a:endParaRP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xmlns="" id="{66E81F92-7C56-4EC5-BF7D-CAC6124F9E2A}"/>
              </a:ext>
            </a:extLst>
          </p:cNvPr>
          <p:cNvSpPr/>
          <p:nvPr/>
        </p:nvSpPr>
        <p:spPr>
          <a:xfrm>
            <a:off x="4590574" y="2491740"/>
            <a:ext cx="4569143" cy="2064544"/>
          </a:xfrm>
          <a:custGeom>
            <a:avLst/>
            <a:gdLst>
              <a:gd name="connsiteX0" fmla="*/ 5194853 w 5194853"/>
              <a:gd name="connsiteY0" fmla="*/ 2398643 h 2398643"/>
              <a:gd name="connsiteX1" fmla="*/ 4240696 w 5194853"/>
              <a:gd name="connsiteY1" fmla="*/ 1987826 h 2398643"/>
              <a:gd name="connsiteX2" fmla="*/ 3458818 w 5194853"/>
              <a:gd name="connsiteY2" fmla="*/ 1961322 h 2398643"/>
              <a:gd name="connsiteX3" fmla="*/ 2531166 w 5194853"/>
              <a:gd name="connsiteY3" fmla="*/ 1603513 h 2398643"/>
              <a:gd name="connsiteX4" fmla="*/ 159026 w 5194853"/>
              <a:gd name="connsiteY4" fmla="*/ 92765 h 2398643"/>
              <a:gd name="connsiteX5" fmla="*/ 159026 w 5194853"/>
              <a:gd name="connsiteY5" fmla="*/ 92765 h 2398643"/>
              <a:gd name="connsiteX6" fmla="*/ 0 w 5194853"/>
              <a:gd name="connsiteY6" fmla="*/ 0 h 23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4853" h="2398643">
                <a:moveTo>
                  <a:pt x="5194853" y="2398643"/>
                </a:moveTo>
                <a:cubicBezTo>
                  <a:pt x="4862444" y="2229678"/>
                  <a:pt x="4530035" y="2060713"/>
                  <a:pt x="4240696" y="1987826"/>
                </a:cubicBezTo>
                <a:cubicBezTo>
                  <a:pt x="3951357" y="1914939"/>
                  <a:pt x="3743740" y="2025374"/>
                  <a:pt x="3458818" y="1961322"/>
                </a:cubicBezTo>
                <a:cubicBezTo>
                  <a:pt x="3173896" y="1897270"/>
                  <a:pt x="3081131" y="1914939"/>
                  <a:pt x="2531166" y="1603513"/>
                </a:cubicBezTo>
                <a:cubicBezTo>
                  <a:pt x="1981201" y="1292087"/>
                  <a:pt x="159026" y="92765"/>
                  <a:pt x="159026" y="92765"/>
                </a:cubicBezTo>
                <a:lnTo>
                  <a:pt x="159026" y="92765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160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xmlns="" id="{40909501-9EE4-4741-B55C-06DC7752B42C}"/>
              </a:ext>
            </a:extLst>
          </p:cNvPr>
          <p:cNvCxnSpPr>
            <a:cxnSpLocks/>
          </p:cNvCxnSpPr>
          <p:nvPr/>
        </p:nvCxnSpPr>
        <p:spPr>
          <a:xfrm flipH="1">
            <a:off x="3696177" y="1397318"/>
            <a:ext cx="971550" cy="495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86489C70-84E1-4F64-8032-7DF02D014EC6}"/>
              </a:ext>
            </a:extLst>
          </p:cNvPr>
          <p:cNvSpPr/>
          <p:nvPr/>
        </p:nvSpPr>
        <p:spPr>
          <a:xfrm rot="2095058">
            <a:off x="4789170" y="728663"/>
            <a:ext cx="251460" cy="40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160">
              <a:solidFill>
                <a:srgbClr val="FFFFFF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3D96B2DA-0893-4BB9-A473-A9D8B3AFE5F2}"/>
              </a:ext>
            </a:extLst>
          </p:cNvPr>
          <p:cNvSpPr/>
          <p:nvPr/>
        </p:nvSpPr>
        <p:spPr>
          <a:xfrm rot="1994912">
            <a:off x="3600450" y="3930492"/>
            <a:ext cx="5929313" cy="372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160">
              <a:solidFill>
                <a:srgbClr val="FFFFFF"/>
              </a:solidFill>
            </a:endParaRPr>
          </a:p>
        </p:txBody>
      </p:sp>
      <p:pic>
        <p:nvPicPr>
          <p:cNvPr id="17470" name="Picture 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5519262"/>
            <a:ext cx="487204" cy="56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Rektangel 6"/>
          <p:cNvSpPr>
            <a:spLocks noChangeArrowheads="1"/>
          </p:cNvSpPr>
          <p:nvPr/>
        </p:nvSpPr>
        <p:spPr bwMode="auto">
          <a:xfrm>
            <a:off x="4393407" y="3317557"/>
            <a:ext cx="3770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900">
                <a:solidFill>
                  <a:srgbClr val="0000FF"/>
                </a:solidFill>
                <a:latin typeface="Arial" panose="020B0604020202020204" pitchFamily="34" charset="0"/>
              </a:rPr>
              <a:t>527</a:t>
            </a:r>
            <a:endParaRPr lang="sv-SE" altLang="sv-SE" sz="21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objekt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5887"/>
            <a:ext cx="5486400" cy="41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44" y="4489133"/>
            <a:ext cx="3146108" cy="176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27" y="700088"/>
            <a:ext cx="3940493" cy="22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02" y="3429000"/>
            <a:ext cx="3024663" cy="201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Bildobjekt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" y="1678782"/>
            <a:ext cx="2278857" cy="40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4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 noChangeArrowheads="1"/>
          </p:cNvSpPr>
          <p:nvPr>
            <p:ph type="title"/>
          </p:nvPr>
        </p:nvSpPr>
        <p:spPr>
          <a:xfrm>
            <a:off x="685800" y="318612"/>
            <a:ext cx="7772400" cy="647223"/>
          </a:xfrm>
        </p:spPr>
        <p:txBody>
          <a:bodyPr/>
          <a:lstStyle/>
          <a:p>
            <a:r>
              <a:rPr lang="sv-SE" altLang="sv-SE" smtClean="0">
                <a:solidFill>
                  <a:schemeClr val="bg1"/>
                </a:solidFill>
              </a:rPr>
              <a:t>För allas trevnad</a:t>
            </a:r>
          </a:p>
        </p:txBody>
      </p:sp>
      <p:sp>
        <p:nvSpPr>
          <p:cNvPr id="20483" name="textruta 3"/>
          <p:cNvSpPr txBox="1">
            <a:spLocks noChangeArrowheads="1"/>
          </p:cNvSpPr>
          <p:nvPr/>
        </p:nvSpPr>
        <p:spPr bwMode="auto">
          <a:xfrm>
            <a:off x="261462" y="1550195"/>
            <a:ext cx="8646919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Se till att årsmärke är synligt och för klubbens flagg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Toaletterna är öppna även för betalande gäster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Bastun ingår inte i hamnavgiften.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Använd inte engångsgrillar. Nyttja gärna klubbens stora grillar.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När Ni promenerar på ön, medför en plastpåse för upphittat skräp.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Det finns ingen sophämtning på ön.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Icke medlemmar får gästa hamnen i mån av plats och betalar då hamnavgift.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Den som tar ut leksaker ser också till att de plockas ihop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Jollarna återställs av de som riggat dem. Jollarna skall ligga upp och ner </a:t>
            </a:r>
            <a:br>
              <a:rPr lang="sv-SE" altLang="sv-SE" sz="2160">
                <a:solidFill>
                  <a:srgbClr val="FFFFFF"/>
                </a:solidFill>
              </a:rPr>
            </a:br>
            <a:r>
              <a:rPr lang="sv-SE" altLang="sv-SE" sz="2160">
                <a:solidFill>
                  <a:srgbClr val="FFFFFF"/>
                </a:solidFill>
              </a:rPr>
              <a:t>på jollebryggan alternativt på upplaget.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Den siste som lämnar hamnen ser till att allt är låst.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Det finns fiskenät bakom våra containers. Använda nät rensas och torkas.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Det går bra att sova i Stallet.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Inget sjövatten på bastuaggregaten. Hjälp till att förflytta veden till bastun.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160">
                <a:solidFill>
                  <a:srgbClr val="FFFFFF"/>
                </a:solidFill>
              </a:rPr>
              <a:t>Har ni överskottsenergi, klipp gräset.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16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1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0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2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8246" y="188640"/>
            <a:ext cx="8587507" cy="1828800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latin typeface="TimesNewRomanPSMT"/>
              </a:rPr>
              <a:t>Tack för idag!</a:t>
            </a:r>
            <a:br>
              <a:rPr lang="sv-SE" dirty="0">
                <a:latin typeface="TimesNewRomanPSMT"/>
              </a:rPr>
            </a:br>
            <a:endParaRPr lang="sv-SE" dirty="0">
              <a:latin typeface="TimesNewRomanPSMT"/>
            </a:endParaRPr>
          </a:p>
        </p:txBody>
      </p:sp>
      <p:pic>
        <p:nvPicPr>
          <p:cNvPr id="1026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1123361" cy="7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6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0"/>
            <a:ext cx="6696744" cy="648072"/>
          </a:xfrm>
        </p:spPr>
        <p:txBody>
          <a:bodyPr anchor="t">
            <a:noAutofit/>
          </a:bodyPr>
          <a:lstStyle/>
          <a:p>
            <a:r>
              <a:rPr lang="sv-SE" sz="2400" dirty="0"/>
              <a:t>§ 7 Resultat och balansräkning för 2018</a:t>
            </a:r>
            <a:endParaRPr lang="sv-SE" sz="2400" dirty="0">
              <a:latin typeface="TimesNewRomanPSMT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40739"/>
              </p:ext>
            </p:extLst>
          </p:nvPr>
        </p:nvGraphicFramePr>
        <p:xfrm>
          <a:off x="467544" y="836712"/>
          <a:ext cx="8352930" cy="5789784"/>
        </p:xfrm>
        <a:graphic>
          <a:graphicData uri="http://schemas.openxmlformats.org/drawingml/2006/table">
            <a:tbl>
              <a:tblPr/>
              <a:tblGrid>
                <a:gridCol w="1016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3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7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3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74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38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3200" b="0" i="0" u="none" strike="noStrike" dirty="0">
                          <a:effectLst/>
                          <a:latin typeface="Arial" panose="020B0604020202020204" pitchFamily="34" charset="0"/>
                        </a:rPr>
                        <a:t>Balansräkning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Not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2018-12-31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2017-12-31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Tillgångar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Bryggor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543 353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1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Förutbetalda kostnader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1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>
                          <a:effectLst/>
                          <a:latin typeface="Arial" panose="020B0604020202020204" pitchFamily="34" charset="0"/>
                        </a:rPr>
                        <a:t>och upplupna intäkter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90 557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70 758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Kassa och bank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1 141 860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1 602 377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Summa tillgångar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1 775 770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1 673 135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 algn="l" fontAlgn="b"/>
                      <a:endParaRPr lang="sv-SE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Eget kapital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Balanserat överskott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1 664 403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1 633 212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Årets överskott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87 150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31 191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1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Summa eget kapital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1 751 553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1 664 403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Skulder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Övriga skulder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31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Förutbetalda ränteintäkter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20 298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7 732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Upplupna kostnader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2 919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3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Summa skulder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24 217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8 732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3183"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Summa skulder och eget kapital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effectLst/>
                          <a:latin typeface="Arial" panose="020B0604020202020204" pitchFamily="34" charset="0"/>
                        </a:rPr>
                        <a:t>1 775 770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 dirty="0">
                          <a:effectLst/>
                          <a:latin typeface="Arial" panose="020B0604020202020204" pitchFamily="34" charset="0"/>
                        </a:rPr>
                        <a:t>1 673 135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8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0798"/>
            <a:ext cx="720080" cy="4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59154" y="2376264"/>
            <a:ext cx="8229600" cy="1124744"/>
          </a:xfrm>
        </p:spPr>
        <p:txBody>
          <a:bodyPr anchor="t">
            <a:noAutofit/>
          </a:bodyPr>
          <a:lstStyle/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8  Revisorernas berättelse över styrelsens förvaltning under det sist förflutna räkenskapsåret.</a:t>
            </a:r>
          </a:p>
        </p:txBody>
      </p:sp>
    </p:spTree>
    <p:extLst>
      <p:ext uri="{BB962C8B-B14F-4D97-AF65-F5344CB8AC3E}">
        <p14:creationId xmlns:p14="http://schemas.microsoft.com/office/powerpoint/2010/main" val="316343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vinningemarinaklubb.se/images/smk%20vimp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0798"/>
            <a:ext cx="720080" cy="4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23528" y="2060848"/>
            <a:ext cx="8640960" cy="1077218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/>
          <a:p>
            <a:pPr>
              <a:spcBef>
                <a:spcPct val="0"/>
              </a:spcBef>
            </a:pPr>
            <a:r>
              <a:rPr lang="sv-SE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 9  Frågan om ansvarsfrihet för styrelsen för den tid revisionen avser.</a:t>
            </a:r>
          </a:p>
        </p:txBody>
      </p:sp>
    </p:spTree>
    <p:extLst>
      <p:ext uri="{BB962C8B-B14F-4D97-AF65-F5344CB8AC3E}">
        <p14:creationId xmlns:p14="http://schemas.microsoft.com/office/powerpoint/2010/main" val="59221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16216" y="0"/>
            <a:ext cx="3322712" cy="658910"/>
          </a:xfrm>
        </p:spPr>
        <p:txBody>
          <a:bodyPr>
            <a:normAutofit fontScale="90000"/>
          </a:bodyPr>
          <a:lstStyle/>
          <a:p>
            <a:r>
              <a:rPr lang="sv-SE" sz="2800" dirty="0">
                <a:latin typeface="TimesNewRomanPSMT"/>
              </a:rPr>
              <a:t>Dagordning</a:t>
            </a:r>
            <a:br>
              <a:rPr lang="sv-SE" sz="2800" dirty="0">
                <a:latin typeface="TimesNewRomanPSMT"/>
              </a:rPr>
            </a:br>
            <a:endParaRPr lang="sv-SE" sz="2800" dirty="0">
              <a:latin typeface="TimesNewRomanPSM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980728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DAGORDNING </a:t>
            </a:r>
            <a:endParaRPr lang="sv-SE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	Årsmötets öppnande.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2	Val av ordförande att leda förhandlingarna samt sekreterare för årsmötet.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3	Godkännande av röstlängden.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4	Frågan om mötet behörigen utlysts.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5	Fastställande av dagordning, anmälan av övriga frågor.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6	Val av två personer, att jämte ordföranden, justera mötesprotokollet.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7	Styrelsens verksamhetsberättelse och resultat- och balansräkning för det senaste förflutna verksamhetsåret.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8	Revisorernas berättelse över styrelsens förvaltning under det sist förflutna räkenskapsåret.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9	Frågan om ansvarsfrihet för styrelsen för den tid revisionen avser.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10	Val av föreningens ordförande tillika styrelsens ordförande för en tid av ett år.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11	Val av tre ledamöter för en tid av två år.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12	Val av en revisorer jämte en suppleant för en tid av ett år.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13	Val av valberedningskommitté.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14	Presentation och fastställande av budget för 2019 samt medlemsavgiften för 2020 som föreslås bli 700.- kr.</a:t>
            </a: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 15	Övriga frågor:</a:t>
            </a:r>
          </a:p>
        </p:txBody>
      </p:sp>
    </p:spTree>
    <p:extLst>
      <p:ext uri="{BB962C8B-B14F-4D97-AF65-F5344CB8AC3E}">
        <p14:creationId xmlns:p14="http://schemas.microsoft.com/office/powerpoint/2010/main" val="156233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20410</TotalTime>
  <Words>1498</Words>
  <Application>Microsoft Office PowerPoint</Application>
  <PresentationFormat>Bildspel på skärmen (4:3)</PresentationFormat>
  <Paragraphs>475</Paragraphs>
  <Slides>59</Slides>
  <Notes>0</Notes>
  <HiddenSlides>9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59</vt:i4>
      </vt:variant>
    </vt:vector>
  </HeadingPairs>
  <TitlesOfParts>
    <vt:vector size="70" baseType="lpstr">
      <vt:lpstr>Arial</vt:lpstr>
      <vt:lpstr>Calibri</vt:lpstr>
      <vt:lpstr>Constantia</vt:lpstr>
      <vt:lpstr>Symbol</vt:lpstr>
      <vt:lpstr>Times New Roman</vt:lpstr>
      <vt:lpstr>TimesNewRomanPSMT</vt:lpstr>
      <vt:lpstr>Wingdings 2</vt:lpstr>
      <vt:lpstr>Flöde</vt:lpstr>
      <vt:lpstr>Response Summary</vt:lpstr>
      <vt:lpstr>Data slides</vt:lpstr>
      <vt:lpstr>Default Design</vt:lpstr>
      <vt:lpstr>SMK Årsmöte 2019  </vt:lpstr>
      <vt:lpstr>SMK Årsmöte Scandic Täby 10/4-2019  Hålltider </vt:lpstr>
      <vt:lpstr>PowerPoint-presentation</vt:lpstr>
      <vt:lpstr>PowerPoint-presentation</vt:lpstr>
      <vt:lpstr>§ 7 Resultat och balansräkning för 2018</vt:lpstr>
      <vt:lpstr>§ 7 Resultat och balansräkning för 2018</vt:lpstr>
      <vt:lpstr>§ 8  Revisorernas berättelse över styrelsens förvaltning under det sist förflutna räkenskapsåret.</vt:lpstr>
      <vt:lpstr>PowerPoint-presentation</vt:lpstr>
      <vt:lpstr>Dagordning </vt:lpstr>
      <vt:lpstr>PowerPoint-presentation</vt:lpstr>
      <vt:lpstr>§ 14 Budget för 2019 1/3 </vt:lpstr>
      <vt:lpstr>PowerPoint-presentation</vt:lpstr>
      <vt:lpstr>§ 14 Budget för 2019 3/3 </vt:lpstr>
      <vt:lpstr>Förslag medlemsavgift Medlemsavgiften för 2020 föreslås bli 700kr.    </vt:lpstr>
      <vt:lpstr>PowerPoint-presentation</vt:lpstr>
      <vt:lpstr>  § 15  Övriga frågor</vt:lpstr>
      <vt:lpstr>  Slut SMK årsstämma 2019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366</vt:lpstr>
      <vt:lpstr>Q1: Har du besökt SMKs klubbholme Sandön som ligger S om Grinda?</vt:lpstr>
      <vt:lpstr>Q1: Har du besökt SMKs klubbholme Sandön som ligger S om Grinda?</vt:lpstr>
      <vt:lpstr>Q2: Vilka SMK arrangerade AKTIVITETER på Sandön har du varit med på?</vt:lpstr>
      <vt:lpstr>Q2: Vilka SMK arrangerade AKTIVITETER på Sandön har du varit med på?</vt:lpstr>
      <vt:lpstr>Q3: För varje aktivitet som du varit med på, hur VIKTIG är den för dig.</vt:lpstr>
      <vt:lpstr>Q3: För varje aktivitet som du varit med på, hur VIKTIG är den för dig.</vt:lpstr>
      <vt:lpstr>Q4: För varje aktivitet som du varit med på, hur NÖJD är du med arrangemanget</vt:lpstr>
      <vt:lpstr>Q4: För varje aktivitet som du varit med på, hur NÖJD är du med arrangemanget</vt:lpstr>
      <vt:lpstr>Q7: Vilka FACILITETER på ön känner du till?</vt:lpstr>
      <vt:lpstr>Q7: Vilka FACILITETER på ön känner du till?</vt:lpstr>
      <vt:lpstr>Q8: För varje facilitet på Sandön som du känner till, hur VIKTIG är den för dig?</vt:lpstr>
      <vt:lpstr>Q8: För varje facilitet på Sandön som du känner till, hur VIKTIG är den för dig?</vt:lpstr>
      <vt:lpstr>Q9: För varje facilitet på Sandön som du känner till, hur NÖJD är du med den?</vt:lpstr>
      <vt:lpstr>Q9: För varje facilitet på Sandön som du känner till, hur NÖJD är du med den?</vt:lpstr>
      <vt:lpstr>Q12: Har du varit med på någon annan SMK arrangerad klubbaktivitet?</vt:lpstr>
      <vt:lpstr>Q12: Har du varit med på någon annan SMK arrangerad klubbaktivitet?</vt:lpstr>
      <vt:lpstr>Q13: För varje aktivitet som du varit med på, hur VIKTIG är den för dig.</vt:lpstr>
      <vt:lpstr>Q13: För varje aktivitet som du varit med på, hur VIKTIG är den för dig.</vt:lpstr>
      <vt:lpstr>Q14: För varje aktivitet som du varit med på, hur NÖJD är du med arrangemanget?</vt:lpstr>
      <vt:lpstr>Q14: För varje aktivitet som du varit med på, hur NÖJD är du med arrangemanget?</vt:lpstr>
      <vt:lpstr>PowerPoint-presentation</vt:lpstr>
      <vt:lpstr>PowerPoint-presentation</vt:lpstr>
      <vt:lpstr>PowerPoint-presentation</vt:lpstr>
      <vt:lpstr>PowerPoint-presentation</vt:lpstr>
      <vt:lpstr>Fiskevatten</vt:lpstr>
      <vt:lpstr>Agenda</vt:lpstr>
      <vt:lpstr>Vad som gjorts de senaste åren </vt:lpstr>
      <vt:lpstr>Några vyer från starten 2003</vt:lpstr>
      <vt:lpstr>PowerPoint-presentation</vt:lpstr>
      <vt:lpstr>Faciliteter på ön</vt:lpstr>
      <vt:lpstr>Planer 2019</vt:lpstr>
      <vt:lpstr>PowerPoint-presentation</vt:lpstr>
      <vt:lpstr>PowerPoint-presentation</vt:lpstr>
      <vt:lpstr>PowerPoint-presentation</vt:lpstr>
      <vt:lpstr>För allas trevnad</vt:lpstr>
      <vt:lpstr>Tack för idag!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SMK ekonomi</dc:title>
  <dc:creator>Eva</dc:creator>
  <cp:lastModifiedBy>Jovan</cp:lastModifiedBy>
  <cp:revision>246</cp:revision>
  <cp:lastPrinted>2014-01-16T06:48:13Z</cp:lastPrinted>
  <dcterms:created xsi:type="dcterms:W3CDTF">2013-09-04T15:55:33Z</dcterms:created>
  <dcterms:modified xsi:type="dcterms:W3CDTF">2019-04-09T08:02:33Z</dcterms:modified>
</cp:coreProperties>
</file>